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40538" cy="97202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ส่วนที่ไม่มีชื่อ)" id="{C5BC5834-A61D-4219-BD3F-09279AA19E37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 AIO" initials="LA" lastIdx="1" clrIdx="0">
    <p:extLst>
      <p:ext uri="{19B8F6BF-5375-455C-9EA6-DF929625EA0E}">
        <p15:presenceInfo xmlns:p15="http://schemas.microsoft.com/office/powerpoint/2012/main" userId="Lenovo A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 snapToGrid="0">
      <p:cViewPr>
        <p:scale>
          <a:sx n="98" d="100"/>
          <a:sy n="98" d="100"/>
        </p:scale>
        <p:origin x="2730" y="-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590794"/>
            <a:ext cx="5814457" cy="3384092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105389"/>
            <a:ext cx="5130404" cy="234681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0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17514"/>
            <a:ext cx="1474991" cy="82374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17514"/>
            <a:ext cx="4339466" cy="82374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7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9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23318"/>
            <a:ext cx="5899964" cy="404335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504929"/>
            <a:ext cx="5899964" cy="212630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587570"/>
            <a:ext cx="2907229" cy="6167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587570"/>
            <a:ext cx="2907229" cy="6167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8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17516"/>
            <a:ext cx="5899964" cy="1878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382815"/>
            <a:ext cx="2893868" cy="116778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550596"/>
            <a:ext cx="2893868" cy="5222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382815"/>
            <a:ext cx="2908120" cy="116778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550596"/>
            <a:ext cx="2908120" cy="5222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4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48018"/>
            <a:ext cx="2206252" cy="2268061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399540"/>
            <a:ext cx="3463022" cy="6907687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16079"/>
            <a:ext cx="2206252" cy="540239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5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48018"/>
            <a:ext cx="2206252" cy="2268061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399540"/>
            <a:ext cx="3463022" cy="6907687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16079"/>
            <a:ext cx="2206252" cy="5402397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17516"/>
            <a:ext cx="5899964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587570"/>
            <a:ext cx="5899964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009246"/>
            <a:ext cx="153912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EF27-F95E-4553-A299-C753C36D059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009246"/>
            <a:ext cx="2308682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009246"/>
            <a:ext cx="1539121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1948-E9A6-47EB-B80F-8936C1105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EDC7420-F477-474C-831A-5CC7D0CAB9DB}"/>
              </a:ext>
            </a:extLst>
          </p:cNvPr>
          <p:cNvSpPr txBox="1"/>
          <p:nvPr/>
        </p:nvSpPr>
        <p:spPr>
          <a:xfrm>
            <a:off x="1536829" y="400913"/>
            <a:ext cx="5221346" cy="10926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ผลการสำรวจค้นหาคุณธรรมเป้าหมาย</a:t>
            </a:r>
          </a:p>
          <a:p>
            <a:pPr algn="ctr"/>
            <a:r>
              <a:rPr lang="zh-CN" altLang="en-US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“</a:t>
            </a:r>
            <a:r>
              <a:rPr lang="th-TH" altLang="zh-CN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ปัญหาที่อยากแก้ ความดีที่อยากทำ</a:t>
            </a:r>
            <a:r>
              <a:rPr lang="en-US" altLang="zh-CN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”</a:t>
            </a:r>
          </a:p>
          <a:p>
            <a:pPr algn="ctr"/>
            <a:r>
              <a:rPr lang="th-TH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ประจำปีงบประมาณ พ.ศ. 256</a:t>
            </a:r>
            <a:r>
              <a:rPr lang="en-US" b="1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8</a:t>
            </a:r>
            <a:endParaRPr lang="th-TH" b="1" dirty="0">
              <a:solidFill>
                <a:srgbClr val="0070C0"/>
              </a:solidFill>
              <a:latin typeface="Prompt SemiBold" panose="00000700000000000000" pitchFamily="2" charset="-34"/>
              <a:cs typeface="Prompt SemiBold" panose="00000700000000000000" pitchFamily="2" charset="-34"/>
            </a:endParaRPr>
          </a:p>
          <a:p>
            <a:pPr algn="ctr"/>
            <a:r>
              <a:rPr lang="th-TH" sz="1050" dirty="0">
                <a:solidFill>
                  <a:srgbClr val="0070C0"/>
                </a:solidFill>
                <a:latin typeface="Prompt SemiBold" panose="00000700000000000000" pitchFamily="2" charset="-34"/>
                <a:cs typeface="Prompt SemiBold" panose="00000700000000000000" pitchFamily="2" charset="-34"/>
              </a:rPr>
              <a:t>ศูนย์ความร่วมมือระหว่างประเทศ</a:t>
            </a:r>
            <a:endParaRPr lang="en-US" sz="1050" dirty="0">
              <a:solidFill>
                <a:srgbClr val="0070C0"/>
              </a:solidFill>
              <a:latin typeface="Prompt SemiBold" panose="00000700000000000000" pitchFamily="2" charset="-34"/>
              <a:cs typeface="Prompt SemiBold" panose="00000700000000000000" pitchFamily="2" charset="-34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A2B99DD7-11F9-4940-9081-90D3FAB9E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92606"/>
              </p:ext>
            </p:extLst>
          </p:nvPr>
        </p:nvGraphicFramePr>
        <p:xfrm>
          <a:off x="745649" y="2128991"/>
          <a:ext cx="5349239" cy="572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173">
                  <a:extLst>
                    <a:ext uri="{9D8B030D-6E8A-4147-A177-3AD203B41FA5}">
                      <a16:colId xmlns:a16="http://schemas.microsoft.com/office/drawing/2014/main" val="687914266"/>
                    </a:ext>
                  </a:extLst>
                </a:gridCol>
                <a:gridCol w="2770066">
                  <a:extLst>
                    <a:ext uri="{9D8B030D-6E8A-4147-A177-3AD203B41FA5}">
                      <a16:colId xmlns:a16="http://schemas.microsoft.com/office/drawing/2014/main" val="1566949475"/>
                    </a:ext>
                  </a:extLst>
                </a:gridCol>
              </a:tblGrid>
              <a:tr h="27516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ปัญหาที่อยากแก้</a:t>
                      </a:r>
                      <a:endParaRPr lang="en-US" sz="2800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ความดีที่อยากทำ</a:t>
                      </a:r>
                      <a:endParaRPr lang="en-US" sz="2800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941691"/>
                  </a:ext>
                </a:extLst>
              </a:tr>
              <a:tr h="802572"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1. การลดภาวะโลกร้อน (4</a:t>
                      </a:r>
                      <a:r>
                        <a:rPr lang="en-US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R)</a:t>
                      </a: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 </a:t>
                      </a:r>
                      <a:b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</a:b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1. จิตอาสาทำความดีเพื่อประชาชน เช่น บริจาคสิ่งของ </a:t>
                      </a: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270435"/>
                  </a:ext>
                </a:extLst>
              </a:tr>
              <a:tr h="619127"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2. การสร้างความรอบรู้ด้านการเงิน </a:t>
                      </a:r>
                      <a:br>
                        <a:rPr lang="en-US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</a:b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ประหยัด พอเพียง </a:t>
                      </a:r>
                      <a:b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</a:b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spc="-30" dirty="0">
                          <a:effectLst/>
                          <a:latin typeface="TH Mali Grade 6" panose="02000506000000020004" pitchFamily="2" charset="-34"/>
                          <a:ea typeface="Calibri" panose="020F0502020204030204" pitchFamily="34" charset="0"/>
                          <a:cs typeface="TH Mali Grade 6" panose="02000506000000020004" pitchFamily="2" charset="-34"/>
                        </a:rPr>
                        <a:t>2. </a:t>
                      </a: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การส่งเสริมประหยัดทรัพยากร ลดการใช้ทรัพยากรและวัสดุสำนักงาน </a:t>
                      </a: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27936"/>
                  </a:ext>
                </a:extLst>
              </a:tr>
              <a:tr h="1115779"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3. 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Mali Grade 6" panose="02000506000000020004" pitchFamily="2" charset="-34"/>
                          <a:ea typeface="+mn-ea"/>
                          <a:cs typeface="TH Mali Grade 6" panose="02000506000000020004" pitchFamily="2" charset="-34"/>
                        </a:rPr>
                        <a:t>การสร้างความรอบรู้ด้านคุณธรรม ความซื่อสัตย์ สุจริต </a:t>
                      </a:r>
                      <a:endParaRPr lang="th-TH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3. การส่งเสริมสุขภาพเพื่อเป็นต้นแบบบุคลากร เช่น ออกกำลังกาย ยืดเหยียด ละเว้นการรับประทานอาหารว่างและเครื่องดื่มรสชาติหวาน </a:t>
                      </a: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759247"/>
                  </a:ext>
                </a:extLst>
              </a:tr>
              <a:tr h="1115779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4. 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Mali Grade 6" panose="02000506000000020004" pitchFamily="2" charset="-34"/>
                          <a:ea typeface="+mn-ea"/>
                          <a:cs typeface="TH Mali Grade 6" panose="02000506000000020004" pitchFamily="2" charset="-34"/>
                        </a:rPr>
                        <a:t>การปรับปรุงสภาพแวดล้อมในการทำงาน 	</a:t>
                      </a:r>
                      <a:endParaRPr lang="th-TH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4. การส่งเสริมการสอนงานรุ่นพี่สู่รุ่นน้อง </a:t>
                      </a: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833858"/>
                  </a:ext>
                </a:extLst>
              </a:tr>
              <a:tr h="986017"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Mali Grade 6" panose="02000506000000020004" pitchFamily="2" charset="-34"/>
                          <a:ea typeface="+mn-ea"/>
                          <a:cs typeface="TH Mali Grade 6" panose="02000506000000020004" pitchFamily="2" charset="-34"/>
                        </a:rPr>
                        <a:t>5. รักษาวินัยในการทำงาน ความตรงต่อเวลาทั้งการมาปฏิบัติหน้าที่และการนัดหมาย </a:t>
                      </a:r>
                      <a:endParaRPr lang="th-TH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Mali Grade 6" panose="02000506000000020004" pitchFamily="2" charset="-34"/>
                          <a:cs typeface="TH Mali Grade 6" panose="02000506000000020004" pitchFamily="2" charset="-34"/>
                        </a:rPr>
                        <a:t>5. การส่งเสริมบุคลากรมีโอกาสได้กลับไปดูแล/ ทำกิจกรรมร่วมกับบุพการี และ/หรือครอบครัว ในช่วงวันหยุดต่อเนื่อง </a:t>
                      </a: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  <a:p>
                      <a:pPr marL="0" marR="0" lvl="0" indent="0" algn="l" defTabSz="68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TH Mali Grade 6" panose="02000506000000020004" pitchFamily="2" charset="-34"/>
                        <a:cs typeface="TH Mali Grade 6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2589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6A7E1D3-3EAF-4B9E-B531-90E2899A3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610" y="1765991"/>
            <a:ext cx="634309" cy="63430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A3DA4C2-B105-56A5-AF62-A64ED7505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566" y="7937770"/>
            <a:ext cx="2066400" cy="115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8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186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Prompt SemiBold</vt:lpstr>
      <vt:lpstr>TH Mali Grade 6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BunG</dc:creator>
  <cp:lastModifiedBy>jarumon.b@anamai.moph.go.th</cp:lastModifiedBy>
  <cp:revision>86</cp:revision>
  <cp:lastPrinted>2021-05-13T07:08:03Z</cp:lastPrinted>
  <dcterms:created xsi:type="dcterms:W3CDTF">2021-03-22T02:25:26Z</dcterms:created>
  <dcterms:modified xsi:type="dcterms:W3CDTF">2025-02-11T08:31:02Z</dcterms:modified>
</cp:coreProperties>
</file>