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0" r:id="rId2"/>
  </p:sldIdLst>
  <p:sldSz cx="6840538" cy="972026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(ส่วนที่ไม่มีชื่อ)" id="{C5BC5834-A61D-4219-BD3F-09279AA19E37}">
          <p14:sldIdLst>
            <p14:sldId id="26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novo AIO" initials="LA" lastIdx="1" clrIdx="0">
    <p:extLst>
      <p:ext uri="{19B8F6BF-5375-455C-9EA6-DF929625EA0E}">
        <p15:presenceInfo xmlns:p15="http://schemas.microsoft.com/office/powerpoint/2012/main" userId="Lenovo AI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80" autoAdjust="0"/>
    <p:restoredTop sz="94660"/>
  </p:normalViewPr>
  <p:slideViewPr>
    <p:cSldViewPr snapToGrid="0">
      <p:cViewPr>
        <p:scale>
          <a:sx n="98" d="100"/>
          <a:sy n="98" d="100"/>
        </p:scale>
        <p:origin x="2730" y="-12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3041" y="1590794"/>
            <a:ext cx="5814457" cy="3384092"/>
          </a:xfrm>
        </p:spPr>
        <p:txBody>
          <a:bodyPr anchor="b"/>
          <a:lstStyle>
            <a:lvl1pPr algn="ctr">
              <a:defRPr sz="44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5067" y="5105389"/>
            <a:ext cx="5130404" cy="2346813"/>
          </a:xfrm>
        </p:spPr>
        <p:txBody>
          <a:bodyPr/>
          <a:lstStyle>
            <a:lvl1pPr marL="0" indent="0" algn="ctr">
              <a:buNone/>
              <a:defRPr sz="1795"/>
            </a:lvl1pPr>
            <a:lvl2pPr marL="342031" indent="0" algn="ctr">
              <a:buNone/>
              <a:defRPr sz="1496"/>
            </a:lvl2pPr>
            <a:lvl3pPr marL="684063" indent="0" algn="ctr">
              <a:buNone/>
              <a:defRPr sz="1347"/>
            </a:lvl3pPr>
            <a:lvl4pPr marL="1026094" indent="0" algn="ctr">
              <a:buNone/>
              <a:defRPr sz="1197"/>
            </a:lvl4pPr>
            <a:lvl5pPr marL="1368125" indent="0" algn="ctr">
              <a:buNone/>
              <a:defRPr sz="1197"/>
            </a:lvl5pPr>
            <a:lvl6pPr marL="1710157" indent="0" algn="ctr">
              <a:buNone/>
              <a:defRPr sz="1197"/>
            </a:lvl6pPr>
            <a:lvl7pPr marL="2052188" indent="0" algn="ctr">
              <a:buNone/>
              <a:defRPr sz="1197"/>
            </a:lvl7pPr>
            <a:lvl8pPr marL="2394219" indent="0" algn="ctr">
              <a:buNone/>
              <a:defRPr sz="1197"/>
            </a:lvl8pPr>
            <a:lvl9pPr marL="2736251" indent="0" algn="ctr">
              <a:buNone/>
              <a:defRPr sz="119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3EF27-F95E-4553-A299-C753C36D059B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21948-E9A6-47EB-B80F-8936C11057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002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3EF27-F95E-4553-A299-C753C36D059B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21948-E9A6-47EB-B80F-8936C11057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249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895260" y="517514"/>
            <a:ext cx="1474991" cy="823747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0288" y="517514"/>
            <a:ext cx="4339466" cy="823747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3EF27-F95E-4553-A299-C753C36D059B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21948-E9A6-47EB-B80F-8936C11057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373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3EF27-F95E-4553-A299-C753C36D059B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21948-E9A6-47EB-B80F-8936C11057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999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725" y="2423318"/>
            <a:ext cx="5899964" cy="4043359"/>
          </a:xfrm>
        </p:spPr>
        <p:txBody>
          <a:bodyPr anchor="b"/>
          <a:lstStyle>
            <a:lvl1pPr>
              <a:defRPr sz="44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6725" y="6504929"/>
            <a:ext cx="5899964" cy="2126307"/>
          </a:xfrm>
        </p:spPr>
        <p:txBody>
          <a:bodyPr/>
          <a:lstStyle>
            <a:lvl1pPr marL="0" indent="0">
              <a:buNone/>
              <a:defRPr sz="1795">
                <a:solidFill>
                  <a:schemeClr val="tx1"/>
                </a:solidFill>
              </a:defRPr>
            </a:lvl1pPr>
            <a:lvl2pPr marL="342031" indent="0">
              <a:buNone/>
              <a:defRPr sz="1496">
                <a:solidFill>
                  <a:schemeClr val="tx1">
                    <a:tint val="75000"/>
                  </a:schemeClr>
                </a:solidFill>
              </a:defRPr>
            </a:lvl2pPr>
            <a:lvl3pPr marL="684063" indent="0">
              <a:buNone/>
              <a:defRPr sz="1347">
                <a:solidFill>
                  <a:schemeClr val="tx1">
                    <a:tint val="75000"/>
                  </a:schemeClr>
                </a:solidFill>
              </a:defRPr>
            </a:lvl3pPr>
            <a:lvl4pPr marL="1026094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4pPr>
            <a:lvl5pPr marL="1368125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5pPr>
            <a:lvl6pPr marL="1710157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6pPr>
            <a:lvl7pPr marL="2052188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7pPr>
            <a:lvl8pPr marL="2394219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8pPr>
            <a:lvl9pPr marL="2736251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3EF27-F95E-4553-A299-C753C36D059B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21948-E9A6-47EB-B80F-8936C11057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35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0287" y="2587570"/>
            <a:ext cx="2907229" cy="616741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63022" y="2587570"/>
            <a:ext cx="2907229" cy="616741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3EF27-F95E-4553-A299-C753C36D059B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21948-E9A6-47EB-B80F-8936C11057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184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178" y="517516"/>
            <a:ext cx="5899964" cy="18788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179" y="2382815"/>
            <a:ext cx="2893868" cy="1167781"/>
          </a:xfrm>
        </p:spPr>
        <p:txBody>
          <a:bodyPr anchor="b"/>
          <a:lstStyle>
            <a:lvl1pPr marL="0" indent="0">
              <a:buNone/>
              <a:defRPr sz="1795" b="1"/>
            </a:lvl1pPr>
            <a:lvl2pPr marL="342031" indent="0">
              <a:buNone/>
              <a:defRPr sz="1496" b="1"/>
            </a:lvl2pPr>
            <a:lvl3pPr marL="684063" indent="0">
              <a:buNone/>
              <a:defRPr sz="1347" b="1"/>
            </a:lvl3pPr>
            <a:lvl4pPr marL="1026094" indent="0">
              <a:buNone/>
              <a:defRPr sz="1197" b="1"/>
            </a:lvl4pPr>
            <a:lvl5pPr marL="1368125" indent="0">
              <a:buNone/>
              <a:defRPr sz="1197" b="1"/>
            </a:lvl5pPr>
            <a:lvl6pPr marL="1710157" indent="0">
              <a:buNone/>
              <a:defRPr sz="1197" b="1"/>
            </a:lvl6pPr>
            <a:lvl7pPr marL="2052188" indent="0">
              <a:buNone/>
              <a:defRPr sz="1197" b="1"/>
            </a:lvl7pPr>
            <a:lvl8pPr marL="2394219" indent="0">
              <a:buNone/>
              <a:defRPr sz="1197" b="1"/>
            </a:lvl8pPr>
            <a:lvl9pPr marL="2736251" indent="0">
              <a:buNone/>
              <a:defRPr sz="119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179" y="3550596"/>
            <a:ext cx="2893868" cy="52223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63023" y="2382815"/>
            <a:ext cx="2908120" cy="1167781"/>
          </a:xfrm>
        </p:spPr>
        <p:txBody>
          <a:bodyPr anchor="b"/>
          <a:lstStyle>
            <a:lvl1pPr marL="0" indent="0">
              <a:buNone/>
              <a:defRPr sz="1795" b="1"/>
            </a:lvl1pPr>
            <a:lvl2pPr marL="342031" indent="0">
              <a:buNone/>
              <a:defRPr sz="1496" b="1"/>
            </a:lvl2pPr>
            <a:lvl3pPr marL="684063" indent="0">
              <a:buNone/>
              <a:defRPr sz="1347" b="1"/>
            </a:lvl3pPr>
            <a:lvl4pPr marL="1026094" indent="0">
              <a:buNone/>
              <a:defRPr sz="1197" b="1"/>
            </a:lvl4pPr>
            <a:lvl5pPr marL="1368125" indent="0">
              <a:buNone/>
              <a:defRPr sz="1197" b="1"/>
            </a:lvl5pPr>
            <a:lvl6pPr marL="1710157" indent="0">
              <a:buNone/>
              <a:defRPr sz="1197" b="1"/>
            </a:lvl6pPr>
            <a:lvl7pPr marL="2052188" indent="0">
              <a:buNone/>
              <a:defRPr sz="1197" b="1"/>
            </a:lvl7pPr>
            <a:lvl8pPr marL="2394219" indent="0">
              <a:buNone/>
              <a:defRPr sz="1197" b="1"/>
            </a:lvl8pPr>
            <a:lvl9pPr marL="2736251" indent="0">
              <a:buNone/>
              <a:defRPr sz="119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63023" y="3550596"/>
            <a:ext cx="2908120" cy="52223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3EF27-F95E-4553-A299-C753C36D059B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21948-E9A6-47EB-B80F-8936C11057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670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3EF27-F95E-4553-A299-C753C36D059B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21948-E9A6-47EB-B80F-8936C11057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59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3EF27-F95E-4553-A299-C753C36D059B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21948-E9A6-47EB-B80F-8936C11057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440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178" y="648018"/>
            <a:ext cx="2206252" cy="2268061"/>
          </a:xfrm>
        </p:spPr>
        <p:txBody>
          <a:bodyPr anchor="b"/>
          <a:lstStyle>
            <a:lvl1pPr>
              <a:defRPr sz="239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8120" y="1399540"/>
            <a:ext cx="3463022" cy="6907687"/>
          </a:xfrm>
        </p:spPr>
        <p:txBody>
          <a:bodyPr/>
          <a:lstStyle>
            <a:lvl1pPr>
              <a:defRPr sz="2394"/>
            </a:lvl1pPr>
            <a:lvl2pPr>
              <a:defRPr sz="2095"/>
            </a:lvl2pPr>
            <a:lvl3pPr>
              <a:defRPr sz="1795"/>
            </a:lvl3pPr>
            <a:lvl4pPr>
              <a:defRPr sz="1496"/>
            </a:lvl4pPr>
            <a:lvl5pPr>
              <a:defRPr sz="1496"/>
            </a:lvl5pPr>
            <a:lvl6pPr>
              <a:defRPr sz="1496"/>
            </a:lvl6pPr>
            <a:lvl7pPr>
              <a:defRPr sz="1496"/>
            </a:lvl7pPr>
            <a:lvl8pPr>
              <a:defRPr sz="1496"/>
            </a:lvl8pPr>
            <a:lvl9pPr>
              <a:defRPr sz="149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178" y="2916079"/>
            <a:ext cx="2206252" cy="5402397"/>
          </a:xfrm>
        </p:spPr>
        <p:txBody>
          <a:bodyPr/>
          <a:lstStyle>
            <a:lvl1pPr marL="0" indent="0">
              <a:buNone/>
              <a:defRPr sz="1197"/>
            </a:lvl1pPr>
            <a:lvl2pPr marL="342031" indent="0">
              <a:buNone/>
              <a:defRPr sz="1047"/>
            </a:lvl2pPr>
            <a:lvl3pPr marL="684063" indent="0">
              <a:buNone/>
              <a:defRPr sz="898"/>
            </a:lvl3pPr>
            <a:lvl4pPr marL="1026094" indent="0">
              <a:buNone/>
              <a:defRPr sz="748"/>
            </a:lvl4pPr>
            <a:lvl5pPr marL="1368125" indent="0">
              <a:buNone/>
              <a:defRPr sz="748"/>
            </a:lvl5pPr>
            <a:lvl6pPr marL="1710157" indent="0">
              <a:buNone/>
              <a:defRPr sz="748"/>
            </a:lvl6pPr>
            <a:lvl7pPr marL="2052188" indent="0">
              <a:buNone/>
              <a:defRPr sz="748"/>
            </a:lvl7pPr>
            <a:lvl8pPr marL="2394219" indent="0">
              <a:buNone/>
              <a:defRPr sz="748"/>
            </a:lvl8pPr>
            <a:lvl9pPr marL="2736251" indent="0">
              <a:buNone/>
              <a:defRPr sz="74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3EF27-F95E-4553-A299-C753C36D059B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21948-E9A6-47EB-B80F-8936C11057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757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178" y="648018"/>
            <a:ext cx="2206252" cy="2268061"/>
          </a:xfrm>
        </p:spPr>
        <p:txBody>
          <a:bodyPr anchor="b"/>
          <a:lstStyle>
            <a:lvl1pPr>
              <a:defRPr sz="239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08120" y="1399540"/>
            <a:ext cx="3463022" cy="6907687"/>
          </a:xfrm>
        </p:spPr>
        <p:txBody>
          <a:bodyPr anchor="t"/>
          <a:lstStyle>
            <a:lvl1pPr marL="0" indent="0">
              <a:buNone/>
              <a:defRPr sz="2394"/>
            </a:lvl1pPr>
            <a:lvl2pPr marL="342031" indent="0">
              <a:buNone/>
              <a:defRPr sz="2095"/>
            </a:lvl2pPr>
            <a:lvl3pPr marL="684063" indent="0">
              <a:buNone/>
              <a:defRPr sz="1795"/>
            </a:lvl3pPr>
            <a:lvl4pPr marL="1026094" indent="0">
              <a:buNone/>
              <a:defRPr sz="1496"/>
            </a:lvl4pPr>
            <a:lvl5pPr marL="1368125" indent="0">
              <a:buNone/>
              <a:defRPr sz="1496"/>
            </a:lvl5pPr>
            <a:lvl6pPr marL="1710157" indent="0">
              <a:buNone/>
              <a:defRPr sz="1496"/>
            </a:lvl6pPr>
            <a:lvl7pPr marL="2052188" indent="0">
              <a:buNone/>
              <a:defRPr sz="1496"/>
            </a:lvl7pPr>
            <a:lvl8pPr marL="2394219" indent="0">
              <a:buNone/>
              <a:defRPr sz="1496"/>
            </a:lvl8pPr>
            <a:lvl9pPr marL="2736251" indent="0">
              <a:buNone/>
              <a:defRPr sz="149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178" y="2916079"/>
            <a:ext cx="2206252" cy="5402397"/>
          </a:xfrm>
        </p:spPr>
        <p:txBody>
          <a:bodyPr/>
          <a:lstStyle>
            <a:lvl1pPr marL="0" indent="0">
              <a:buNone/>
              <a:defRPr sz="1197"/>
            </a:lvl1pPr>
            <a:lvl2pPr marL="342031" indent="0">
              <a:buNone/>
              <a:defRPr sz="1047"/>
            </a:lvl2pPr>
            <a:lvl3pPr marL="684063" indent="0">
              <a:buNone/>
              <a:defRPr sz="898"/>
            </a:lvl3pPr>
            <a:lvl4pPr marL="1026094" indent="0">
              <a:buNone/>
              <a:defRPr sz="748"/>
            </a:lvl4pPr>
            <a:lvl5pPr marL="1368125" indent="0">
              <a:buNone/>
              <a:defRPr sz="748"/>
            </a:lvl5pPr>
            <a:lvl6pPr marL="1710157" indent="0">
              <a:buNone/>
              <a:defRPr sz="748"/>
            </a:lvl6pPr>
            <a:lvl7pPr marL="2052188" indent="0">
              <a:buNone/>
              <a:defRPr sz="748"/>
            </a:lvl7pPr>
            <a:lvl8pPr marL="2394219" indent="0">
              <a:buNone/>
              <a:defRPr sz="748"/>
            </a:lvl8pPr>
            <a:lvl9pPr marL="2736251" indent="0">
              <a:buNone/>
              <a:defRPr sz="74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3EF27-F95E-4553-A299-C753C36D059B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21948-E9A6-47EB-B80F-8936C11057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89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0287" y="517516"/>
            <a:ext cx="5899964" cy="18788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287" y="2587570"/>
            <a:ext cx="5899964" cy="61674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0287" y="9009246"/>
            <a:ext cx="1539121" cy="5175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A3EF27-F95E-4553-A299-C753C36D059B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65928" y="9009246"/>
            <a:ext cx="2308682" cy="5175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31130" y="9009246"/>
            <a:ext cx="1539121" cy="5175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821948-E9A6-47EB-B80F-8936C11057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407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4063" rtl="0" eaLnBrk="1" latinLnBrk="0" hangingPunct="1">
        <a:lnSpc>
          <a:spcPct val="90000"/>
        </a:lnSpc>
        <a:spcBef>
          <a:spcPct val="0"/>
        </a:spcBef>
        <a:buNone/>
        <a:defRPr sz="329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016" indent="-171016" algn="l" defTabSz="684063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095" kern="1200">
          <a:solidFill>
            <a:schemeClr val="tx1"/>
          </a:solidFill>
          <a:latin typeface="+mn-lt"/>
          <a:ea typeface="+mn-ea"/>
          <a:cs typeface="+mn-cs"/>
        </a:defRPr>
      </a:lvl1pPr>
      <a:lvl2pPr marL="513047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795" kern="1200">
          <a:solidFill>
            <a:schemeClr val="tx1"/>
          </a:solidFill>
          <a:latin typeface="+mn-lt"/>
          <a:ea typeface="+mn-ea"/>
          <a:cs typeface="+mn-cs"/>
        </a:defRPr>
      </a:lvl2pPr>
      <a:lvl3pPr marL="855078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496" kern="1200">
          <a:solidFill>
            <a:schemeClr val="tx1"/>
          </a:solidFill>
          <a:latin typeface="+mn-lt"/>
          <a:ea typeface="+mn-ea"/>
          <a:cs typeface="+mn-cs"/>
        </a:defRPr>
      </a:lvl3pPr>
      <a:lvl4pPr marL="1197110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47" kern="1200">
          <a:solidFill>
            <a:schemeClr val="tx1"/>
          </a:solidFill>
          <a:latin typeface="+mn-lt"/>
          <a:ea typeface="+mn-ea"/>
          <a:cs typeface="+mn-cs"/>
        </a:defRPr>
      </a:lvl4pPr>
      <a:lvl5pPr marL="1539141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47" kern="1200">
          <a:solidFill>
            <a:schemeClr val="tx1"/>
          </a:solidFill>
          <a:latin typeface="+mn-lt"/>
          <a:ea typeface="+mn-ea"/>
          <a:cs typeface="+mn-cs"/>
        </a:defRPr>
      </a:lvl5pPr>
      <a:lvl6pPr marL="1881172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47" kern="1200">
          <a:solidFill>
            <a:schemeClr val="tx1"/>
          </a:solidFill>
          <a:latin typeface="+mn-lt"/>
          <a:ea typeface="+mn-ea"/>
          <a:cs typeface="+mn-cs"/>
        </a:defRPr>
      </a:lvl6pPr>
      <a:lvl7pPr marL="2223204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47" kern="1200">
          <a:solidFill>
            <a:schemeClr val="tx1"/>
          </a:solidFill>
          <a:latin typeface="+mn-lt"/>
          <a:ea typeface="+mn-ea"/>
          <a:cs typeface="+mn-cs"/>
        </a:defRPr>
      </a:lvl7pPr>
      <a:lvl8pPr marL="2565235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47" kern="1200">
          <a:solidFill>
            <a:schemeClr val="tx1"/>
          </a:solidFill>
          <a:latin typeface="+mn-lt"/>
          <a:ea typeface="+mn-ea"/>
          <a:cs typeface="+mn-cs"/>
        </a:defRPr>
      </a:lvl8pPr>
      <a:lvl9pPr marL="2907266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4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1pPr>
      <a:lvl2pPr marL="342031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2pPr>
      <a:lvl3pPr marL="684063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3pPr>
      <a:lvl4pPr marL="1026094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4pPr>
      <a:lvl5pPr marL="1368125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5pPr>
      <a:lvl6pPr marL="1710157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6pPr>
      <a:lvl7pPr marL="2052188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7pPr>
      <a:lvl8pPr marL="2394219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8pPr>
      <a:lvl9pPr marL="2736251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EEDC7420-F477-474C-831A-5CC7D0CAB9DB}"/>
              </a:ext>
            </a:extLst>
          </p:cNvPr>
          <p:cNvSpPr txBox="1"/>
          <p:nvPr/>
        </p:nvSpPr>
        <p:spPr>
          <a:xfrm>
            <a:off x="1536829" y="400913"/>
            <a:ext cx="5221346" cy="109260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h-TH" b="1" dirty="0">
                <a:solidFill>
                  <a:srgbClr val="0070C0"/>
                </a:solidFill>
                <a:latin typeface="Prompt SemiBold" panose="00000700000000000000" pitchFamily="2" charset="-34"/>
                <a:cs typeface="Prompt SemiBold" panose="00000700000000000000" pitchFamily="2" charset="-34"/>
              </a:rPr>
              <a:t>ผลการสำรวจค้นหาคุณธรรมเป้าหมาย</a:t>
            </a:r>
          </a:p>
          <a:p>
            <a:pPr algn="ctr"/>
            <a:r>
              <a:rPr lang="zh-CN" altLang="en-US" b="1" dirty="0">
                <a:solidFill>
                  <a:srgbClr val="0070C0"/>
                </a:solidFill>
                <a:latin typeface="Prompt SemiBold" panose="00000700000000000000" pitchFamily="2" charset="-34"/>
                <a:cs typeface="Prompt SemiBold" panose="00000700000000000000" pitchFamily="2" charset="-34"/>
              </a:rPr>
              <a:t>“</a:t>
            </a:r>
            <a:r>
              <a:rPr lang="th-TH" altLang="zh-CN" b="1" dirty="0">
                <a:solidFill>
                  <a:srgbClr val="0070C0"/>
                </a:solidFill>
                <a:latin typeface="Prompt SemiBold" panose="00000700000000000000" pitchFamily="2" charset="-34"/>
                <a:cs typeface="Prompt SemiBold" panose="00000700000000000000" pitchFamily="2" charset="-34"/>
              </a:rPr>
              <a:t>ปัญหาที่อยากแก้ ความดีที่อยากทำ</a:t>
            </a:r>
            <a:r>
              <a:rPr lang="en-US" altLang="zh-CN" b="1" dirty="0">
                <a:solidFill>
                  <a:srgbClr val="0070C0"/>
                </a:solidFill>
                <a:latin typeface="Prompt SemiBold" panose="00000700000000000000" pitchFamily="2" charset="-34"/>
                <a:cs typeface="Prompt SemiBold" panose="00000700000000000000" pitchFamily="2" charset="-34"/>
              </a:rPr>
              <a:t>”</a:t>
            </a:r>
          </a:p>
          <a:p>
            <a:pPr algn="ctr"/>
            <a:r>
              <a:rPr lang="th-TH" b="1" dirty="0">
                <a:solidFill>
                  <a:srgbClr val="0070C0"/>
                </a:solidFill>
                <a:latin typeface="Prompt SemiBold" panose="00000700000000000000" pitchFamily="2" charset="-34"/>
                <a:cs typeface="Prompt SemiBold" panose="00000700000000000000" pitchFamily="2" charset="-34"/>
              </a:rPr>
              <a:t>ประจำปีงบประมาณ พ.ศ. 256</a:t>
            </a:r>
            <a:r>
              <a:rPr lang="en-US" b="1" dirty="0">
                <a:solidFill>
                  <a:srgbClr val="0070C0"/>
                </a:solidFill>
                <a:latin typeface="Prompt SemiBold" panose="00000700000000000000" pitchFamily="2" charset="-34"/>
                <a:cs typeface="Prompt SemiBold" panose="00000700000000000000" pitchFamily="2" charset="-34"/>
              </a:rPr>
              <a:t>8</a:t>
            </a:r>
            <a:endParaRPr lang="th-TH" b="1" dirty="0">
              <a:solidFill>
                <a:srgbClr val="0070C0"/>
              </a:solidFill>
              <a:latin typeface="Prompt SemiBold" panose="00000700000000000000" pitchFamily="2" charset="-34"/>
              <a:cs typeface="Prompt SemiBold" panose="00000700000000000000" pitchFamily="2" charset="-34"/>
            </a:endParaRPr>
          </a:p>
          <a:p>
            <a:pPr algn="ctr"/>
            <a:r>
              <a:rPr lang="th-TH" sz="1050" dirty="0">
                <a:solidFill>
                  <a:srgbClr val="0070C0"/>
                </a:solidFill>
                <a:latin typeface="Prompt SemiBold" panose="00000700000000000000" pitchFamily="2" charset="-34"/>
                <a:cs typeface="Prompt SemiBold" panose="00000700000000000000" pitchFamily="2" charset="-34"/>
              </a:rPr>
              <a:t>ศูนย์ความร่วมมือระหว่างประเทศ</a:t>
            </a:r>
            <a:endParaRPr lang="en-US" sz="1050" dirty="0">
              <a:solidFill>
                <a:srgbClr val="0070C0"/>
              </a:solidFill>
              <a:latin typeface="Prompt SemiBold" panose="00000700000000000000" pitchFamily="2" charset="-34"/>
              <a:cs typeface="Prompt SemiBold" panose="00000700000000000000" pitchFamily="2" charset="-34"/>
            </a:endParaRPr>
          </a:p>
        </p:txBody>
      </p:sp>
      <p:graphicFrame>
        <p:nvGraphicFramePr>
          <p:cNvPr id="7" name="Table 8">
            <a:extLst>
              <a:ext uri="{FF2B5EF4-FFF2-40B4-BE49-F238E27FC236}">
                <a16:creationId xmlns:a16="http://schemas.microsoft.com/office/drawing/2014/main" id="{A2B99DD7-11F9-4940-9081-90D3FAB9ED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9492606"/>
              </p:ext>
            </p:extLst>
          </p:nvPr>
        </p:nvGraphicFramePr>
        <p:xfrm>
          <a:off x="745649" y="2128991"/>
          <a:ext cx="5349239" cy="57283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9173">
                  <a:extLst>
                    <a:ext uri="{9D8B030D-6E8A-4147-A177-3AD203B41FA5}">
                      <a16:colId xmlns:a16="http://schemas.microsoft.com/office/drawing/2014/main" val="687914266"/>
                    </a:ext>
                  </a:extLst>
                </a:gridCol>
                <a:gridCol w="2770066">
                  <a:extLst>
                    <a:ext uri="{9D8B030D-6E8A-4147-A177-3AD203B41FA5}">
                      <a16:colId xmlns:a16="http://schemas.microsoft.com/office/drawing/2014/main" val="1566949475"/>
                    </a:ext>
                  </a:extLst>
                </a:gridCol>
              </a:tblGrid>
              <a:tr h="275167">
                <a:tc>
                  <a:txBody>
                    <a:bodyPr/>
                    <a:lstStyle/>
                    <a:p>
                      <a:pPr algn="ctr"/>
                      <a:r>
                        <a:rPr lang="th-TH" sz="2800" dirty="0">
                          <a:latin typeface="TH Mali Grade 6" panose="02000506000000020004" pitchFamily="2" charset="-34"/>
                          <a:cs typeface="TH Mali Grade 6" panose="02000506000000020004" pitchFamily="2" charset="-34"/>
                        </a:rPr>
                        <a:t>ปัญหาที่อยากแก้</a:t>
                      </a:r>
                      <a:endParaRPr lang="en-US" sz="2800" dirty="0">
                        <a:latin typeface="TH Mali Grade 6" panose="02000506000000020004" pitchFamily="2" charset="-34"/>
                        <a:cs typeface="TH Mali Grade 6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dirty="0">
                          <a:latin typeface="TH Mali Grade 6" panose="02000506000000020004" pitchFamily="2" charset="-34"/>
                          <a:cs typeface="TH Mali Grade 6" panose="02000506000000020004" pitchFamily="2" charset="-34"/>
                        </a:rPr>
                        <a:t>ความดีที่อยากทำ</a:t>
                      </a:r>
                      <a:endParaRPr lang="en-US" sz="2800" dirty="0">
                        <a:latin typeface="TH Mali Grade 6" panose="02000506000000020004" pitchFamily="2" charset="-34"/>
                        <a:cs typeface="TH Mali Grade 6" panose="02000506000000020004" pitchFamily="2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5941691"/>
                  </a:ext>
                </a:extLst>
              </a:tr>
              <a:tr h="802572">
                <a:tc>
                  <a:txBody>
                    <a:bodyPr/>
                    <a:lstStyle/>
                    <a:p>
                      <a:pPr marL="0" marR="0" lvl="0" indent="0" algn="l" defTabSz="6840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dirty="0">
                          <a:latin typeface="TH Mali Grade 6" panose="02000506000000020004" pitchFamily="2" charset="-34"/>
                          <a:cs typeface="TH Mali Grade 6" panose="02000506000000020004" pitchFamily="2" charset="-34"/>
                        </a:rPr>
                        <a:t>1. การลดภาวะโลกร้อน (4</a:t>
                      </a:r>
                      <a:r>
                        <a:rPr lang="en-US" sz="1800" b="1" dirty="0">
                          <a:latin typeface="TH Mali Grade 6" panose="02000506000000020004" pitchFamily="2" charset="-34"/>
                          <a:cs typeface="TH Mali Grade 6" panose="02000506000000020004" pitchFamily="2" charset="-34"/>
                        </a:rPr>
                        <a:t>R)</a:t>
                      </a:r>
                      <a:r>
                        <a:rPr lang="th-TH" sz="1800" b="1" dirty="0">
                          <a:latin typeface="TH Mali Grade 6" panose="02000506000000020004" pitchFamily="2" charset="-34"/>
                          <a:cs typeface="TH Mali Grade 6" panose="02000506000000020004" pitchFamily="2" charset="-34"/>
                        </a:rPr>
                        <a:t> </a:t>
                      </a:r>
                      <a:br>
                        <a:rPr lang="th-TH" sz="1800" b="1" dirty="0">
                          <a:latin typeface="TH Mali Grade 6" panose="02000506000000020004" pitchFamily="2" charset="-34"/>
                          <a:cs typeface="TH Mali Grade 6" panose="02000506000000020004" pitchFamily="2" charset="-34"/>
                        </a:rPr>
                      </a:br>
                      <a:endParaRPr lang="en-US" sz="1800" b="1" dirty="0">
                        <a:latin typeface="TH Mali Grade 6" panose="02000506000000020004" pitchFamily="2" charset="-34"/>
                        <a:cs typeface="TH Mali Grade 6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40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dirty="0">
                          <a:latin typeface="TH Mali Grade 6" panose="02000506000000020004" pitchFamily="2" charset="-34"/>
                          <a:cs typeface="TH Mali Grade 6" panose="02000506000000020004" pitchFamily="2" charset="-34"/>
                        </a:rPr>
                        <a:t>1. จิตอาสาทำความดีเพื่อประชาชน เช่น บริจาคสิ่งของ </a:t>
                      </a:r>
                      <a:endParaRPr lang="en-US" sz="1800" b="1" dirty="0">
                        <a:latin typeface="TH Mali Grade 6" panose="02000506000000020004" pitchFamily="2" charset="-34"/>
                        <a:cs typeface="TH Mali Grade 6" panose="02000506000000020004" pitchFamily="2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7270435"/>
                  </a:ext>
                </a:extLst>
              </a:tr>
              <a:tr h="619127">
                <a:tc>
                  <a:txBody>
                    <a:bodyPr/>
                    <a:lstStyle/>
                    <a:p>
                      <a:pPr marL="0" marR="0" lvl="0" indent="0" algn="l" defTabSz="6840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dirty="0">
                          <a:latin typeface="TH Mali Grade 6" panose="02000506000000020004" pitchFamily="2" charset="-34"/>
                          <a:cs typeface="TH Mali Grade 6" panose="02000506000000020004" pitchFamily="2" charset="-34"/>
                        </a:rPr>
                        <a:t>2. การสร้างความรอบรู้ด้านการเงิน </a:t>
                      </a:r>
                      <a:br>
                        <a:rPr lang="en-US" sz="1800" b="1" dirty="0">
                          <a:latin typeface="TH Mali Grade 6" panose="02000506000000020004" pitchFamily="2" charset="-34"/>
                          <a:cs typeface="TH Mali Grade 6" panose="02000506000000020004" pitchFamily="2" charset="-34"/>
                        </a:rPr>
                      </a:br>
                      <a:r>
                        <a:rPr lang="th-TH" sz="1800" b="1" dirty="0">
                          <a:latin typeface="TH Mali Grade 6" panose="02000506000000020004" pitchFamily="2" charset="-34"/>
                          <a:cs typeface="TH Mali Grade 6" panose="02000506000000020004" pitchFamily="2" charset="-34"/>
                        </a:rPr>
                        <a:t>ประหยัด พอเพียง </a:t>
                      </a:r>
                      <a:br>
                        <a:rPr lang="th-TH" sz="1800" b="1" dirty="0">
                          <a:latin typeface="TH Mali Grade 6" panose="02000506000000020004" pitchFamily="2" charset="-34"/>
                          <a:cs typeface="TH Mali Grade 6" panose="02000506000000020004" pitchFamily="2" charset="-34"/>
                        </a:rPr>
                      </a:br>
                      <a:endParaRPr lang="en-US" sz="1800" b="1" dirty="0">
                        <a:latin typeface="TH Mali Grade 6" panose="02000506000000020004" pitchFamily="2" charset="-34"/>
                        <a:cs typeface="TH Mali Grade 6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40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spc="-30" dirty="0">
                          <a:effectLst/>
                          <a:latin typeface="TH Mali Grade 6" panose="02000506000000020004" pitchFamily="2" charset="-34"/>
                          <a:ea typeface="Calibri" panose="020F0502020204030204" pitchFamily="34" charset="0"/>
                          <a:cs typeface="TH Mali Grade 6" panose="02000506000000020004" pitchFamily="2" charset="-34"/>
                        </a:rPr>
                        <a:t>2. </a:t>
                      </a:r>
                      <a:r>
                        <a:rPr lang="th-TH" sz="1800" b="1" dirty="0">
                          <a:latin typeface="TH Mali Grade 6" panose="02000506000000020004" pitchFamily="2" charset="-34"/>
                          <a:cs typeface="TH Mali Grade 6" panose="02000506000000020004" pitchFamily="2" charset="-34"/>
                        </a:rPr>
                        <a:t>การส่งเสริมประหยัดทรัพยากร ลดการใช้ทรัพยากรและวัสดุสำนักงาน </a:t>
                      </a:r>
                      <a:endParaRPr lang="en-US" sz="1800" b="1" dirty="0">
                        <a:latin typeface="TH Mali Grade 6" panose="02000506000000020004" pitchFamily="2" charset="-34"/>
                        <a:cs typeface="TH Mali Grade 6" panose="02000506000000020004" pitchFamily="2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9527936"/>
                  </a:ext>
                </a:extLst>
              </a:tr>
              <a:tr h="1115779">
                <a:tc>
                  <a:txBody>
                    <a:bodyPr/>
                    <a:lstStyle/>
                    <a:p>
                      <a:pPr marL="0" marR="0" lvl="0" indent="0" algn="l" defTabSz="6840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dirty="0">
                          <a:latin typeface="TH Mali Grade 6" panose="02000506000000020004" pitchFamily="2" charset="-34"/>
                          <a:cs typeface="TH Mali Grade 6" panose="02000506000000020004" pitchFamily="2" charset="-34"/>
                        </a:rPr>
                        <a:t>3. </a:t>
                      </a:r>
                      <a:r>
                        <a:rPr lang="th-TH" sz="1800" b="1" kern="1200" dirty="0">
                          <a:solidFill>
                            <a:schemeClr val="dk1"/>
                          </a:solidFill>
                          <a:effectLst/>
                          <a:latin typeface="TH Mali Grade 6" panose="02000506000000020004" pitchFamily="2" charset="-34"/>
                          <a:ea typeface="+mn-ea"/>
                          <a:cs typeface="TH Mali Grade 6" panose="02000506000000020004" pitchFamily="2" charset="-34"/>
                        </a:rPr>
                        <a:t>การสร้างความรอบรู้ด้านคุณธรรม ความซื่อสัตย์ สุจริต </a:t>
                      </a:r>
                      <a:endParaRPr lang="th-TH" sz="1800" b="1" dirty="0">
                        <a:latin typeface="TH Mali Grade 6" panose="02000506000000020004" pitchFamily="2" charset="-34"/>
                        <a:cs typeface="TH Mali Grade 6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40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dirty="0">
                          <a:latin typeface="TH Mali Grade 6" panose="02000506000000020004" pitchFamily="2" charset="-34"/>
                          <a:cs typeface="TH Mali Grade 6" panose="02000506000000020004" pitchFamily="2" charset="-34"/>
                        </a:rPr>
                        <a:t>3. การส่งเสริมสุขภาพเพื่อเป็นต้นแบบบุคลากร เช่น ออกกำลังกาย ยืดเหยียด ละเว้นการรับประทานอาหารว่างและเครื่องดื่มรสชาติหวาน </a:t>
                      </a:r>
                      <a:endParaRPr lang="en-US" sz="1800" b="1" dirty="0">
                        <a:latin typeface="TH Mali Grade 6" panose="02000506000000020004" pitchFamily="2" charset="-34"/>
                        <a:cs typeface="TH Mali Grade 6" panose="02000506000000020004" pitchFamily="2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4759247"/>
                  </a:ext>
                </a:extLst>
              </a:tr>
              <a:tr h="1115779">
                <a:tc>
                  <a:txBody>
                    <a:bodyPr/>
                    <a:lstStyle/>
                    <a:p>
                      <a:r>
                        <a:rPr lang="th-TH" sz="1800" b="1" dirty="0">
                          <a:latin typeface="TH Mali Grade 6" panose="02000506000000020004" pitchFamily="2" charset="-34"/>
                          <a:cs typeface="TH Mali Grade 6" panose="02000506000000020004" pitchFamily="2" charset="-34"/>
                        </a:rPr>
                        <a:t>4. </a:t>
                      </a:r>
                      <a:r>
                        <a:rPr lang="th-TH" sz="1800" b="1" kern="1200" dirty="0">
                          <a:solidFill>
                            <a:schemeClr val="dk1"/>
                          </a:solidFill>
                          <a:effectLst/>
                          <a:latin typeface="TH Mali Grade 6" panose="02000506000000020004" pitchFamily="2" charset="-34"/>
                          <a:ea typeface="+mn-ea"/>
                          <a:cs typeface="TH Mali Grade 6" panose="02000506000000020004" pitchFamily="2" charset="-34"/>
                        </a:rPr>
                        <a:t>การปรับปรุงสภาพแวดล้อมในการทำงาน 	</a:t>
                      </a:r>
                      <a:endParaRPr lang="th-TH" sz="1800" b="1" dirty="0">
                        <a:latin typeface="TH Mali Grade 6" panose="02000506000000020004" pitchFamily="2" charset="-34"/>
                        <a:cs typeface="TH Mali Grade 6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800" b="1" dirty="0">
                          <a:latin typeface="TH Mali Grade 6" panose="02000506000000020004" pitchFamily="2" charset="-34"/>
                          <a:cs typeface="TH Mali Grade 6" panose="02000506000000020004" pitchFamily="2" charset="-34"/>
                        </a:rPr>
                        <a:t>4. การส่งเสริมการสอนงานรุ่นพี่สู่รุ่นน้อง </a:t>
                      </a:r>
                      <a:endParaRPr lang="en-US" sz="1800" b="1" dirty="0">
                        <a:latin typeface="TH Mali Grade 6" panose="02000506000000020004" pitchFamily="2" charset="-34"/>
                        <a:cs typeface="TH Mali Grade 6" panose="02000506000000020004" pitchFamily="2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2833858"/>
                  </a:ext>
                </a:extLst>
              </a:tr>
              <a:tr h="986017">
                <a:tc>
                  <a:txBody>
                    <a:bodyPr/>
                    <a:lstStyle/>
                    <a:p>
                      <a:pPr marL="0" marR="0" lvl="0" indent="0" algn="l" defTabSz="6840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kern="1200" dirty="0">
                          <a:solidFill>
                            <a:schemeClr val="dk1"/>
                          </a:solidFill>
                          <a:effectLst/>
                          <a:latin typeface="TH Mali Grade 6" panose="02000506000000020004" pitchFamily="2" charset="-34"/>
                          <a:ea typeface="+mn-ea"/>
                          <a:cs typeface="TH Mali Grade 6" panose="02000506000000020004" pitchFamily="2" charset="-34"/>
                        </a:rPr>
                        <a:t>5. รักษาวินัยในการทำงาน ความตรงต่อเวลาทั้งการมาปฏิบัติหน้าที่และการนัดหมาย </a:t>
                      </a:r>
                      <a:endParaRPr lang="th-TH" sz="1800" b="1" dirty="0">
                        <a:latin typeface="TH Mali Grade 6" panose="02000506000000020004" pitchFamily="2" charset="-34"/>
                        <a:cs typeface="TH Mali Grade 6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40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dirty="0">
                          <a:latin typeface="TH Mali Grade 6" panose="02000506000000020004" pitchFamily="2" charset="-34"/>
                          <a:cs typeface="TH Mali Grade 6" panose="02000506000000020004" pitchFamily="2" charset="-34"/>
                        </a:rPr>
                        <a:t>5. การส่งเสริมบุคลากรมีโอกาสได้กลับไปดูแล/ ทำกิจกรรมร่วมกับบุพการี และ/หรือครอบครัว ในช่วงวันหยุดต่อเนื่อง </a:t>
                      </a:r>
                      <a:endParaRPr lang="en-US" sz="1800" b="1" dirty="0">
                        <a:latin typeface="TH Mali Grade 6" panose="02000506000000020004" pitchFamily="2" charset="-34"/>
                        <a:cs typeface="TH Mali Grade 6" panose="02000506000000020004" pitchFamily="2" charset="-34"/>
                      </a:endParaRPr>
                    </a:p>
                    <a:p>
                      <a:pPr marL="0" marR="0" lvl="0" indent="0" algn="l" defTabSz="6840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dirty="0">
                        <a:latin typeface="TH Mali Grade 6" panose="02000506000000020004" pitchFamily="2" charset="-34"/>
                        <a:cs typeface="TH Mali Grade 6" panose="02000506000000020004" pitchFamily="2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325895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66A7E1D3-3EAF-4B9E-B531-90E2899A3F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9610" y="1765991"/>
            <a:ext cx="634309" cy="634309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8A3DA4C2-B105-56A5-AF62-A64ED750541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14566" y="7937770"/>
            <a:ext cx="2066400" cy="1158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92878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687</TotalTime>
  <Words>186</Words>
  <Application>Microsoft Office PowerPoint</Application>
  <PresentationFormat>Custom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Prompt SemiBold</vt:lpstr>
      <vt:lpstr>TH Mali Grade 6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BunG</dc:creator>
  <cp:lastModifiedBy>jarumon.b@anamai.moph.go.th</cp:lastModifiedBy>
  <cp:revision>86</cp:revision>
  <cp:lastPrinted>2021-05-13T07:08:03Z</cp:lastPrinted>
  <dcterms:created xsi:type="dcterms:W3CDTF">2021-03-22T02:25:26Z</dcterms:created>
  <dcterms:modified xsi:type="dcterms:W3CDTF">2025-02-11T08:31:02Z</dcterms:modified>
</cp:coreProperties>
</file>